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Lora"/>
      <p:regular r:id="rId14"/>
    </p:embeddedFont>
    <p:embeddedFont>
      <p:font typeface="Lora"/>
      <p:regular r:id="rId15"/>
    </p:embeddedFont>
    <p:embeddedFont>
      <p:font typeface="Lora"/>
      <p:regular r:id="rId16"/>
    </p:embeddedFont>
    <p:embeddedFont>
      <p:font typeface="Lora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2-2.png>
</file>

<file path=ppt/media/image-4-1.png>
</file>

<file path=ppt/media/image-5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E4C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EF5E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views/AmazonPrime_16985203484140/AmazonPrime?:language=en-US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0243" y="1552813"/>
            <a:ext cx="7163514" cy="1664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550"/>
              </a:lnSpc>
              <a:buNone/>
            </a:pPr>
            <a:r>
              <a:rPr lang="en-US" sz="5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Movie Rating Project Presentation</a:t>
            </a:r>
            <a:endParaRPr lang="en-US" sz="5200" dirty="0"/>
          </a:p>
        </p:txBody>
      </p:sp>
      <p:sp>
        <p:nvSpPr>
          <p:cNvPr id="4" name="Text 1"/>
          <p:cNvSpPr/>
          <p:nvPr/>
        </p:nvSpPr>
        <p:spPr>
          <a:xfrm>
            <a:off x="990243" y="3641646"/>
            <a:ext cx="7163514" cy="2263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Welcome to our deep dive into movie ratings, where we transform raw data into actionable insights. This presentation will guide you through our analysis of movie performance, offering a data-driven perspective on what resonates with audiences.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990243" y="6223873"/>
            <a:ext cx="7163514" cy="4527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Alok Kumar Choudhary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0243" y="1283494"/>
            <a:ext cx="7163514" cy="1664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550"/>
              </a:lnSpc>
              <a:buNone/>
            </a:pPr>
            <a:r>
              <a:rPr lang="en-US" sz="5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Explore the Interactive Tableau Dashboard</a:t>
            </a:r>
            <a:endParaRPr lang="en-US" sz="5200" dirty="0"/>
          </a:p>
        </p:txBody>
      </p:sp>
      <p:sp>
        <p:nvSpPr>
          <p:cNvPr id="4" name="Text 1"/>
          <p:cNvSpPr/>
          <p:nvPr/>
        </p:nvSpPr>
        <p:spPr>
          <a:xfrm>
            <a:off x="990243" y="3372326"/>
            <a:ext cx="7163514" cy="1811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Dive deeper into the data with our interactive Tableau Dashboard, offering real-time exploration of movie ratings. Use filters to customize your view by genre, year, and rating scale.</a:t>
            </a:r>
            <a:endParaRPr lang="en-US" sz="2200" dirty="0"/>
          </a:p>
        </p:txBody>
      </p:sp>
      <p:pic>
        <p:nvPicPr>
          <p:cNvPr id="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243" y="5501759"/>
            <a:ext cx="7163514" cy="144422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9633" y="683300"/>
            <a:ext cx="5501997" cy="511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Top 10 Movie Ratings Sample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869633" y="1542574"/>
            <a:ext cx="12891135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table provides a snapshot of our dataset, showcasing the top 10 movies sorted by their audience ratings on a 1-5 scale.</a:t>
            </a:r>
            <a:endParaRPr lang="en-US" sz="1350" dirty="0"/>
          </a:p>
        </p:txBody>
      </p:sp>
      <p:sp>
        <p:nvSpPr>
          <p:cNvPr id="4" name="Shape 2"/>
          <p:cNvSpPr/>
          <p:nvPr/>
        </p:nvSpPr>
        <p:spPr>
          <a:xfrm>
            <a:off x="869633" y="2016442"/>
            <a:ext cx="12891135" cy="5538192"/>
          </a:xfrm>
          <a:prstGeom prst="roundRect">
            <a:avLst>
              <a:gd name="adj" fmla="val 47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77253" y="2024063"/>
            <a:ext cx="12875895" cy="50208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51203" y="2135981"/>
            <a:ext cx="866155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Movie Name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10068044" y="2135981"/>
            <a:ext cx="351127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b="1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Rating</a:t>
            </a:r>
            <a:endParaRPr lang="en-US" sz="1350" dirty="0"/>
          </a:p>
        </p:txBody>
      </p:sp>
      <p:sp>
        <p:nvSpPr>
          <p:cNvPr id="8" name="Shape 6"/>
          <p:cNvSpPr/>
          <p:nvPr/>
        </p:nvSpPr>
        <p:spPr>
          <a:xfrm>
            <a:off x="877253" y="2526149"/>
            <a:ext cx="12875895" cy="50208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51203" y="2638068"/>
            <a:ext cx="866155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Shadows Within 2</a:t>
            </a: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10068044" y="2638068"/>
            <a:ext cx="351127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1.5</a:t>
            </a:r>
            <a:endParaRPr lang="en-US" sz="1350" dirty="0"/>
          </a:p>
        </p:txBody>
      </p:sp>
      <p:sp>
        <p:nvSpPr>
          <p:cNvPr id="11" name="Shape 9"/>
          <p:cNvSpPr/>
          <p:nvPr/>
        </p:nvSpPr>
        <p:spPr>
          <a:xfrm>
            <a:off x="877253" y="3028236"/>
            <a:ext cx="12875895" cy="50208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51203" y="3140154"/>
            <a:ext cx="866155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Lunar Legacy 8</a:t>
            </a:r>
            <a:endParaRPr lang="en-US" sz="1350" dirty="0"/>
          </a:p>
        </p:txBody>
      </p:sp>
      <p:sp>
        <p:nvSpPr>
          <p:cNvPr id="13" name="Text 11"/>
          <p:cNvSpPr/>
          <p:nvPr/>
        </p:nvSpPr>
        <p:spPr>
          <a:xfrm>
            <a:off x="10068044" y="3140154"/>
            <a:ext cx="351127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1.6</a:t>
            </a:r>
            <a:endParaRPr lang="en-US" sz="1350" dirty="0"/>
          </a:p>
        </p:txBody>
      </p:sp>
      <p:sp>
        <p:nvSpPr>
          <p:cNvPr id="14" name="Shape 12"/>
          <p:cNvSpPr/>
          <p:nvPr/>
        </p:nvSpPr>
        <p:spPr>
          <a:xfrm>
            <a:off x="877253" y="3530322"/>
            <a:ext cx="12875895" cy="50208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51203" y="3642241"/>
            <a:ext cx="866155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Forgotten Realms 9</a:t>
            </a:r>
            <a:endParaRPr lang="en-US" sz="1350" dirty="0"/>
          </a:p>
        </p:txBody>
      </p:sp>
      <p:sp>
        <p:nvSpPr>
          <p:cNvPr id="16" name="Text 14"/>
          <p:cNvSpPr/>
          <p:nvPr/>
        </p:nvSpPr>
        <p:spPr>
          <a:xfrm>
            <a:off x="10068044" y="3642241"/>
            <a:ext cx="351127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4.5</a:t>
            </a:r>
            <a:endParaRPr lang="en-US" sz="1350" dirty="0"/>
          </a:p>
        </p:txBody>
      </p:sp>
      <p:sp>
        <p:nvSpPr>
          <p:cNvPr id="17" name="Shape 15"/>
          <p:cNvSpPr/>
          <p:nvPr/>
        </p:nvSpPr>
        <p:spPr>
          <a:xfrm>
            <a:off x="877253" y="4032409"/>
            <a:ext cx="12875895" cy="50208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51203" y="4144327"/>
            <a:ext cx="866155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Phantom Truth 2</a:t>
            </a:r>
            <a:endParaRPr lang="en-US" sz="1350" dirty="0"/>
          </a:p>
        </p:txBody>
      </p:sp>
      <p:sp>
        <p:nvSpPr>
          <p:cNvPr id="19" name="Text 17"/>
          <p:cNvSpPr/>
          <p:nvPr/>
        </p:nvSpPr>
        <p:spPr>
          <a:xfrm>
            <a:off x="10068044" y="4144327"/>
            <a:ext cx="351127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1.4</a:t>
            </a:r>
            <a:endParaRPr lang="en-US" sz="1350" dirty="0"/>
          </a:p>
        </p:txBody>
      </p:sp>
      <p:sp>
        <p:nvSpPr>
          <p:cNvPr id="20" name="Shape 18"/>
          <p:cNvSpPr/>
          <p:nvPr/>
        </p:nvSpPr>
        <p:spPr>
          <a:xfrm>
            <a:off x="877253" y="4534495"/>
            <a:ext cx="12875895" cy="50208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1051203" y="4646414"/>
            <a:ext cx="866155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Eternal Echoes 7</a:t>
            </a:r>
            <a:endParaRPr lang="en-US" sz="1350" dirty="0"/>
          </a:p>
        </p:txBody>
      </p:sp>
      <p:sp>
        <p:nvSpPr>
          <p:cNvPr id="22" name="Text 20"/>
          <p:cNvSpPr/>
          <p:nvPr/>
        </p:nvSpPr>
        <p:spPr>
          <a:xfrm>
            <a:off x="10068044" y="4646414"/>
            <a:ext cx="351127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4.8</a:t>
            </a:r>
            <a:endParaRPr lang="en-US" sz="1350" dirty="0"/>
          </a:p>
        </p:txBody>
      </p:sp>
      <p:sp>
        <p:nvSpPr>
          <p:cNvPr id="23" name="Shape 21"/>
          <p:cNvSpPr/>
          <p:nvPr/>
        </p:nvSpPr>
        <p:spPr>
          <a:xfrm>
            <a:off x="877253" y="5036582"/>
            <a:ext cx="12875895" cy="50208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1051203" y="5148501"/>
            <a:ext cx="866155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Ocean's Whisper 2</a:t>
            </a:r>
            <a:endParaRPr lang="en-US" sz="1350" dirty="0"/>
          </a:p>
        </p:txBody>
      </p:sp>
      <p:sp>
        <p:nvSpPr>
          <p:cNvPr id="25" name="Text 23"/>
          <p:cNvSpPr/>
          <p:nvPr/>
        </p:nvSpPr>
        <p:spPr>
          <a:xfrm>
            <a:off x="10068044" y="5148501"/>
            <a:ext cx="351127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4.0</a:t>
            </a:r>
            <a:endParaRPr lang="en-US" sz="1350" dirty="0"/>
          </a:p>
        </p:txBody>
      </p:sp>
      <p:sp>
        <p:nvSpPr>
          <p:cNvPr id="26" name="Shape 24"/>
          <p:cNvSpPr/>
          <p:nvPr/>
        </p:nvSpPr>
        <p:spPr>
          <a:xfrm>
            <a:off x="877253" y="5538668"/>
            <a:ext cx="12875895" cy="50208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1051203" y="5650587"/>
            <a:ext cx="866155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Silent Storm 2</a:t>
            </a:r>
            <a:endParaRPr lang="en-US" sz="1350" dirty="0"/>
          </a:p>
        </p:txBody>
      </p:sp>
      <p:sp>
        <p:nvSpPr>
          <p:cNvPr id="28" name="Text 26"/>
          <p:cNvSpPr/>
          <p:nvPr/>
        </p:nvSpPr>
        <p:spPr>
          <a:xfrm>
            <a:off x="10068044" y="5650587"/>
            <a:ext cx="351127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2.6</a:t>
            </a:r>
            <a:endParaRPr lang="en-US" sz="1350" dirty="0"/>
          </a:p>
        </p:txBody>
      </p:sp>
      <p:sp>
        <p:nvSpPr>
          <p:cNvPr id="29" name="Shape 27"/>
          <p:cNvSpPr/>
          <p:nvPr/>
        </p:nvSpPr>
        <p:spPr>
          <a:xfrm>
            <a:off x="877253" y="6040755"/>
            <a:ext cx="12875895" cy="50208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1051203" y="6152674"/>
            <a:ext cx="866155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Midnight Mirage 4</a:t>
            </a:r>
            <a:endParaRPr lang="en-US" sz="1350" dirty="0"/>
          </a:p>
        </p:txBody>
      </p:sp>
      <p:sp>
        <p:nvSpPr>
          <p:cNvPr id="31" name="Text 29"/>
          <p:cNvSpPr/>
          <p:nvPr/>
        </p:nvSpPr>
        <p:spPr>
          <a:xfrm>
            <a:off x="10068044" y="6152674"/>
            <a:ext cx="351127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4.5</a:t>
            </a:r>
            <a:endParaRPr lang="en-US" sz="1350" dirty="0"/>
          </a:p>
        </p:txBody>
      </p:sp>
      <p:sp>
        <p:nvSpPr>
          <p:cNvPr id="32" name="Shape 30"/>
          <p:cNvSpPr/>
          <p:nvPr/>
        </p:nvSpPr>
        <p:spPr>
          <a:xfrm>
            <a:off x="877253" y="6542842"/>
            <a:ext cx="12875895" cy="50208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1051203" y="6654760"/>
            <a:ext cx="866155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Midnight Mirage 4</a:t>
            </a:r>
            <a:endParaRPr lang="en-US" sz="1350" dirty="0"/>
          </a:p>
        </p:txBody>
      </p:sp>
      <p:sp>
        <p:nvSpPr>
          <p:cNvPr id="34" name="Text 32"/>
          <p:cNvSpPr/>
          <p:nvPr/>
        </p:nvSpPr>
        <p:spPr>
          <a:xfrm>
            <a:off x="10068044" y="6654760"/>
            <a:ext cx="351127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1.5</a:t>
            </a:r>
            <a:endParaRPr lang="en-US" sz="1350" dirty="0"/>
          </a:p>
        </p:txBody>
      </p:sp>
      <p:sp>
        <p:nvSpPr>
          <p:cNvPr id="35" name="Shape 33"/>
          <p:cNvSpPr/>
          <p:nvPr/>
        </p:nvSpPr>
        <p:spPr>
          <a:xfrm>
            <a:off x="877253" y="7044928"/>
            <a:ext cx="12875895" cy="50208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1051203" y="7156847"/>
            <a:ext cx="8661559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Silent Storm 7</a:t>
            </a:r>
            <a:endParaRPr lang="en-US" sz="1350" dirty="0"/>
          </a:p>
        </p:txBody>
      </p:sp>
      <p:sp>
        <p:nvSpPr>
          <p:cNvPr id="37" name="Text 35"/>
          <p:cNvSpPr/>
          <p:nvPr/>
        </p:nvSpPr>
        <p:spPr>
          <a:xfrm>
            <a:off x="10068044" y="7156847"/>
            <a:ext cx="3511272" cy="278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2.9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5691" y="601623"/>
            <a:ext cx="4992886" cy="5468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Average Rating by Genre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765691" y="1520309"/>
            <a:ext cx="13099018" cy="297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45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Discover which genres resonate most with audiences. This bar chart illustrates the average rating for various movie genres, highlighting audience preferences.</a:t>
            </a:r>
            <a:endParaRPr lang="en-US" sz="14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5691" y="2027039"/>
            <a:ext cx="11134130" cy="62350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4385" y="624126"/>
            <a:ext cx="4744760" cy="567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Movie Count by Genre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4385" y="1577340"/>
            <a:ext cx="1304163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pie chart illustrates the distribution of movies across different genres in our dataset, showcasing the most prevalent categories.</a:t>
            </a:r>
            <a:endParaRPr lang="en-US" sz="15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75391" y="2102882"/>
            <a:ext cx="6207681" cy="6207681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794385" y="3383875"/>
            <a:ext cx="192881" cy="192881"/>
          </a:xfrm>
          <a:prstGeom prst="roundRect">
            <a:avLst>
              <a:gd name="adj" fmla="val 9481"/>
            </a:avLst>
          </a:prstGeom>
          <a:solidFill>
            <a:srgbClr val="21301C"/>
          </a:solidFill>
          <a:ln/>
        </p:spPr>
      </p:sp>
      <p:sp>
        <p:nvSpPr>
          <p:cNvPr id="6" name="Text 3"/>
          <p:cNvSpPr/>
          <p:nvPr/>
        </p:nvSpPr>
        <p:spPr>
          <a:xfrm>
            <a:off x="1048226" y="3383875"/>
            <a:ext cx="1096685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Documentary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794385" y="3729157"/>
            <a:ext cx="192881" cy="192881"/>
          </a:xfrm>
          <a:prstGeom prst="roundRect">
            <a:avLst>
              <a:gd name="adj" fmla="val 9481"/>
            </a:avLst>
          </a:prstGeom>
          <a:solidFill>
            <a:srgbClr val="2F4327"/>
          </a:solidFill>
          <a:ln/>
        </p:spPr>
      </p:sp>
      <p:sp>
        <p:nvSpPr>
          <p:cNvPr id="8" name="Text 5"/>
          <p:cNvSpPr/>
          <p:nvPr/>
        </p:nvSpPr>
        <p:spPr>
          <a:xfrm>
            <a:off x="1048226" y="3729157"/>
            <a:ext cx="626864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Mystery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794385" y="4074438"/>
            <a:ext cx="192881" cy="192881"/>
          </a:xfrm>
          <a:prstGeom prst="roundRect">
            <a:avLst>
              <a:gd name="adj" fmla="val 9481"/>
            </a:avLst>
          </a:prstGeom>
          <a:solidFill>
            <a:srgbClr val="3C5732"/>
          </a:solidFill>
          <a:ln/>
        </p:spPr>
      </p:sp>
      <p:sp>
        <p:nvSpPr>
          <p:cNvPr id="10" name="Text 7"/>
          <p:cNvSpPr/>
          <p:nvPr/>
        </p:nvSpPr>
        <p:spPr>
          <a:xfrm>
            <a:off x="1048226" y="4074438"/>
            <a:ext cx="533400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Horror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794385" y="4419719"/>
            <a:ext cx="192881" cy="192881"/>
          </a:xfrm>
          <a:prstGeom prst="roundRect">
            <a:avLst>
              <a:gd name="adj" fmla="val 9481"/>
            </a:avLst>
          </a:prstGeom>
          <a:solidFill>
            <a:srgbClr val="496A3D"/>
          </a:solidFill>
          <a:ln/>
        </p:spPr>
      </p:sp>
      <p:sp>
        <p:nvSpPr>
          <p:cNvPr id="12" name="Text 9"/>
          <p:cNvSpPr/>
          <p:nvPr/>
        </p:nvSpPr>
        <p:spPr>
          <a:xfrm>
            <a:off x="1048226" y="4419719"/>
            <a:ext cx="583406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Thriller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794385" y="4765000"/>
            <a:ext cx="192881" cy="192881"/>
          </a:xfrm>
          <a:prstGeom prst="roundRect">
            <a:avLst>
              <a:gd name="adj" fmla="val 9481"/>
            </a:avLst>
          </a:prstGeom>
          <a:solidFill>
            <a:srgbClr val="567D48"/>
          </a:solidFill>
          <a:ln/>
        </p:spPr>
      </p:sp>
      <p:sp>
        <p:nvSpPr>
          <p:cNvPr id="14" name="Text 11"/>
          <p:cNvSpPr/>
          <p:nvPr/>
        </p:nvSpPr>
        <p:spPr>
          <a:xfrm>
            <a:off x="1048226" y="4765000"/>
            <a:ext cx="834509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Animation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794385" y="5110282"/>
            <a:ext cx="192881" cy="192881"/>
          </a:xfrm>
          <a:prstGeom prst="roundRect">
            <a:avLst>
              <a:gd name="adj" fmla="val 9481"/>
            </a:avLst>
          </a:prstGeom>
          <a:solidFill>
            <a:srgbClr val="639053"/>
          </a:solidFill>
          <a:ln/>
        </p:spPr>
      </p:sp>
      <p:sp>
        <p:nvSpPr>
          <p:cNvPr id="16" name="Text 13"/>
          <p:cNvSpPr/>
          <p:nvPr/>
        </p:nvSpPr>
        <p:spPr>
          <a:xfrm>
            <a:off x="1048226" y="5110282"/>
            <a:ext cx="754142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Romance</a:t>
            </a:r>
            <a:endParaRPr lang="en-US" sz="1500" dirty="0"/>
          </a:p>
        </p:txBody>
      </p:sp>
      <p:sp>
        <p:nvSpPr>
          <p:cNvPr id="17" name="Shape 14"/>
          <p:cNvSpPr/>
          <p:nvPr/>
        </p:nvSpPr>
        <p:spPr>
          <a:xfrm>
            <a:off x="794385" y="5455563"/>
            <a:ext cx="192881" cy="192881"/>
          </a:xfrm>
          <a:prstGeom prst="roundRect">
            <a:avLst>
              <a:gd name="adj" fmla="val 9481"/>
            </a:avLst>
          </a:prstGeom>
          <a:solidFill>
            <a:srgbClr val="71A25F"/>
          </a:solidFill>
          <a:ln/>
        </p:spPr>
      </p:sp>
      <p:sp>
        <p:nvSpPr>
          <p:cNvPr id="18" name="Text 15"/>
          <p:cNvSpPr/>
          <p:nvPr/>
        </p:nvSpPr>
        <p:spPr>
          <a:xfrm>
            <a:off x="1048226" y="5455563"/>
            <a:ext cx="53494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Drama</a:t>
            </a:r>
            <a:endParaRPr lang="en-US" sz="1500" dirty="0"/>
          </a:p>
        </p:txBody>
      </p:sp>
      <p:sp>
        <p:nvSpPr>
          <p:cNvPr id="19" name="Shape 16"/>
          <p:cNvSpPr/>
          <p:nvPr/>
        </p:nvSpPr>
        <p:spPr>
          <a:xfrm>
            <a:off x="794385" y="5800844"/>
            <a:ext cx="192881" cy="192881"/>
          </a:xfrm>
          <a:prstGeom prst="roundRect">
            <a:avLst>
              <a:gd name="adj" fmla="val 9481"/>
            </a:avLst>
          </a:prstGeom>
          <a:solidFill>
            <a:srgbClr val="82AD72"/>
          </a:solidFill>
          <a:ln/>
        </p:spPr>
      </p:sp>
      <p:sp>
        <p:nvSpPr>
          <p:cNvPr id="20" name="Text 17"/>
          <p:cNvSpPr/>
          <p:nvPr/>
        </p:nvSpPr>
        <p:spPr>
          <a:xfrm>
            <a:off x="1048226" y="5800844"/>
            <a:ext cx="44088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Sci-Fi</a:t>
            </a:r>
            <a:endParaRPr lang="en-US" sz="1500" dirty="0"/>
          </a:p>
        </p:txBody>
      </p:sp>
      <p:sp>
        <p:nvSpPr>
          <p:cNvPr id="21" name="Shape 18"/>
          <p:cNvSpPr/>
          <p:nvPr/>
        </p:nvSpPr>
        <p:spPr>
          <a:xfrm>
            <a:off x="794385" y="6146125"/>
            <a:ext cx="192881" cy="192881"/>
          </a:xfrm>
          <a:prstGeom prst="roundRect">
            <a:avLst>
              <a:gd name="adj" fmla="val 9481"/>
            </a:avLst>
          </a:prstGeom>
          <a:solidFill>
            <a:srgbClr val="93B885"/>
          </a:solidFill>
          <a:ln/>
        </p:spPr>
      </p:sp>
      <p:sp>
        <p:nvSpPr>
          <p:cNvPr id="22" name="Text 19"/>
          <p:cNvSpPr/>
          <p:nvPr/>
        </p:nvSpPr>
        <p:spPr>
          <a:xfrm>
            <a:off x="1048226" y="6146125"/>
            <a:ext cx="66698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Comedy</a:t>
            </a:r>
            <a:endParaRPr lang="en-US" sz="1500" dirty="0"/>
          </a:p>
        </p:txBody>
      </p:sp>
      <p:sp>
        <p:nvSpPr>
          <p:cNvPr id="23" name="Shape 20"/>
          <p:cNvSpPr/>
          <p:nvPr/>
        </p:nvSpPr>
        <p:spPr>
          <a:xfrm>
            <a:off x="794385" y="6491407"/>
            <a:ext cx="192881" cy="192881"/>
          </a:xfrm>
          <a:prstGeom prst="roundRect">
            <a:avLst>
              <a:gd name="adj" fmla="val 9481"/>
            </a:avLst>
          </a:prstGeom>
          <a:solidFill>
            <a:srgbClr val="A4C398"/>
          </a:solidFill>
          <a:ln/>
        </p:spPr>
      </p:sp>
      <p:sp>
        <p:nvSpPr>
          <p:cNvPr id="24" name="Text 21"/>
          <p:cNvSpPr/>
          <p:nvPr/>
        </p:nvSpPr>
        <p:spPr>
          <a:xfrm>
            <a:off x="1048226" y="6491407"/>
            <a:ext cx="620316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Fantasy</a:t>
            </a:r>
            <a:endParaRPr lang="en-US" sz="1500" dirty="0"/>
          </a:p>
        </p:txBody>
      </p:sp>
      <p:sp>
        <p:nvSpPr>
          <p:cNvPr id="25" name="Shape 22"/>
          <p:cNvSpPr/>
          <p:nvPr/>
        </p:nvSpPr>
        <p:spPr>
          <a:xfrm>
            <a:off x="794385" y="6836688"/>
            <a:ext cx="192881" cy="192881"/>
          </a:xfrm>
          <a:prstGeom prst="roundRect">
            <a:avLst>
              <a:gd name="adj" fmla="val 9481"/>
            </a:avLst>
          </a:prstGeom>
          <a:solidFill>
            <a:srgbClr val="B5CEAB"/>
          </a:solidFill>
          <a:ln/>
        </p:spPr>
      </p:sp>
      <p:sp>
        <p:nvSpPr>
          <p:cNvPr id="26" name="Text 23"/>
          <p:cNvSpPr/>
          <p:nvPr/>
        </p:nvSpPr>
        <p:spPr>
          <a:xfrm>
            <a:off x="1048226" y="6836688"/>
            <a:ext cx="51339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5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Action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84766" y="774144"/>
            <a:ext cx="8700611" cy="827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500"/>
              </a:lnSpc>
              <a:buNone/>
            </a:pPr>
            <a:r>
              <a:rPr lang="en-US" sz="5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Top 5 Highest-Rated Movies</a:t>
            </a:r>
            <a:endParaRPr lang="en-US" sz="5200" dirty="0"/>
          </a:p>
        </p:txBody>
      </p:sp>
      <p:sp>
        <p:nvSpPr>
          <p:cNvPr id="3" name="Text 1"/>
          <p:cNvSpPr/>
          <p:nvPr/>
        </p:nvSpPr>
        <p:spPr>
          <a:xfrm>
            <a:off x="984766" y="2164437"/>
            <a:ext cx="12660868" cy="900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Here are the cream of the crop, the top 5 highest-rated movies from our dataset, along with their respective genres. Ratings are sourced from a comprehensive audience survey.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984766" y="3381018"/>
            <a:ext cx="4032647" cy="2121575"/>
          </a:xfrm>
          <a:prstGeom prst="roundRect">
            <a:avLst>
              <a:gd name="adj" fmla="val 8620"/>
            </a:avLst>
          </a:prstGeom>
          <a:solidFill>
            <a:srgbClr val="FEF5E7"/>
          </a:solidFill>
          <a:ln w="38100">
            <a:solidFill>
              <a:srgbClr val="D9CDBA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946666" y="3381018"/>
            <a:ext cx="152400" cy="2121575"/>
          </a:xfrm>
          <a:prstGeom prst="roundRect">
            <a:avLst>
              <a:gd name="adj" fmla="val 27696"/>
            </a:avLst>
          </a:prstGeom>
          <a:solidFill>
            <a:srgbClr val="38512F"/>
          </a:solidFill>
          <a:ln/>
        </p:spPr>
      </p:sp>
      <p:sp>
        <p:nvSpPr>
          <p:cNvPr id="6" name="Text 4"/>
          <p:cNvSpPr/>
          <p:nvPr/>
        </p:nvSpPr>
        <p:spPr>
          <a:xfrm>
            <a:off x="1418511" y="3700463"/>
            <a:ext cx="3279458" cy="413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1. Urban Legends 8</a:t>
            </a:r>
            <a:endParaRPr lang="en-US" sz="2600" dirty="0"/>
          </a:p>
        </p:txBody>
      </p:sp>
      <p:sp>
        <p:nvSpPr>
          <p:cNvPr id="7" name="Text 5"/>
          <p:cNvSpPr/>
          <p:nvPr/>
        </p:nvSpPr>
        <p:spPr>
          <a:xfrm>
            <a:off x="1418511" y="4283035"/>
            <a:ext cx="3279458" cy="450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Rating: 5.0 | Genre: Comedy</a:t>
            </a:r>
            <a:endParaRPr lang="en-US" sz="2200" dirty="0"/>
          </a:p>
        </p:txBody>
      </p:sp>
      <p:sp>
        <p:nvSpPr>
          <p:cNvPr id="8" name="Shape 6"/>
          <p:cNvSpPr/>
          <p:nvPr/>
        </p:nvSpPr>
        <p:spPr>
          <a:xfrm>
            <a:off x="5298757" y="3381018"/>
            <a:ext cx="4032766" cy="2121575"/>
          </a:xfrm>
          <a:prstGeom prst="roundRect">
            <a:avLst>
              <a:gd name="adj" fmla="val 8620"/>
            </a:avLst>
          </a:prstGeom>
          <a:solidFill>
            <a:srgbClr val="FEF5E7"/>
          </a:solidFill>
          <a:ln w="38100">
            <a:solidFill>
              <a:srgbClr val="D9CDBA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260658" y="3381018"/>
            <a:ext cx="152400" cy="2121575"/>
          </a:xfrm>
          <a:prstGeom prst="roundRect">
            <a:avLst>
              <a:gd name="adj" fmla="val 27696"/>
            </a:avLst>
          </a:prstGeom>
          <a:solidFill>
            <a:srgbClr val="38512F"/>
          </a:solidFill>
          <a:ln/>
        </p:spPr>
      </p:sp>
      <p:sp>
        <p:nvSpPr>
          <p:cNvPr id="10" name="Text 8"/>
          <p:cNvSpPr/>
          <p:nvPr/>
        </p:nvSpPr>
        <p:spPr>
          <a:xfrm>
            <a:off x="5732502" y="3700463"/>
            <a:ext cx="3279577" cy="413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2. Phantom Truth 2</a:t>
            </a:r>
            <a:endParaRPr lang="en-US" sz="2600" dirty="0"/>
          </a:p>
        </p:txBody>
      </p:sp>
      <p:sp>
        <p:nvSpPr>
          <p:cNvPr id="11" name="Text 9"/>
          <p:cNvSpPr/>
          <p:nvPr/>
        </p:nvSpPr>
        <p:spPr>
          <a:xfrm>
            <a:off x="5732502" y="4283035"/>
            <a:ext cx="3279577" cy="900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Rating: 5.0 | Genre: Animation</a:t>
            </a:r>
            <a:endParaRPr lang="en-US" sz="2200" dirty="0"/>
          </a:p>
        </p:txBody>
      </p:sp>
      <p:sp>
        <p:nvSpPr>
          <p:cNvPr id="12" name="Shape 10"/>
          <p:cNvSpPr/>
          <p:nvPr/>
        </p:nvSpPr>
        <p:spPr>
          <a:xfrm>
            <a:off x="9612868" y="3381018"/>
            <a:ext cx="4032647" cy="2121575"/>
          </a:xfrm>
          <a:prstGeom prst="roundRect">
            <a:avLst>
              <a:gd name="adj" fmla="val 8620"/>
            </a:avLst>
          </a:prstGeom>
          <a:solidFill>
            <a:srgbClr val="FEF5E7"/>
          </a:solidFill>
          <a:ln w="38100">
            <a:solidFill>
              <a:srgbClr val="D9CDBA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574768" y="3381018"/>
            <a:ext cx="152400" cy="2121575"/>
          </a:xfrm>
          <a:prstGeom prst="roundRect">
            <a:avLst>
              <a:gd name="adj" fmla="val 27696"/>
            </a:avLst>
          </a:prstGeom>
          <a:solidFill>
            <a:srgbClr val="38512F"/>
          </a:solidFill>
          <a:ln/>
        </p:spPr>
      </p:sp>
      <p:sp>
        <p:nvSpPr>
          <p:cNvPr id="14" name="Text 12"/>
          <p:cNvSpPr/>
          <p:nvPr/>
        </p:nvSpPr>
        <p:spPr>
          <a:xfrm>
            <a:off x="10046613" y="3700463"/>
            <a:ext cx="3279458" cy="413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3. Silent Storm 1</a:t>
            </a:r>
            <a:endParaRPr lang="en-US" sz="2600" dirty="0"/>
          </a:p>
        </p:txBody>
      </p:sp>
      <p:sp>
        <p:nvSpPr>
          <p:cNvPr id="15" name="Text 13"/>
          <p:cNvSpPr/>
          <p:nvPr/>
        </p:nvSpPr>
        <p:spPr>
          <a:xfrm>
            <a:off x="10046613" y="4283035"/>
            <a:ext cx="3279458" cy="450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Rating: 5.0 | Genre: Action</a:t>
            </a:r>
            <a:endParaRPr lang="en-US" sz="2200" dirty="0"/>
          </a:p>
        </p:txBody>
      </p:sp>
      <p:sp>
        <p:nvSpPr>
          <p:cNvPr id="16" name="Shape 14"/>
          <p:cNvSpPr/>
          <p:nvPr/>
        </p:nvSpPr>
        <p:spPr>
          <a:xfrm>
            <a:off x="984766" y="5783937"/>
            <a:ext cx="6189702" cy="1671518"/>
          </a:xfrm>
          <a:prstGeom prst="roundRect">
            <a:avLst>
              <a:gd name="adj" fmla="val 10941"/>
            </a:avLst>
          </a:prstGeom>
          <a:solidFill>
            <a:srgbClr val="FEF5E7"/>
          </a:solidFill>
          <a:ln w="38100">
            <a:solidFill>
              <a:srgbClr val="D9CDBA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946666" y="5783937"/>
            <a:ext cx="152400" cy="1671518"/>
          </a:xfrm>
          <a:prstGeom prst="roundRect">
            <a:avLst>
              <a:gd name="adj" fmla="val 27696"/>
            </a:avLst>
          </a:prstGeom>
          <a:solidFill>
            <a:srgbClr val="38512F"/>
          </a:solidFill>
          <a:ln/>
        </p:spPr>
      </p:sp>
      <p:sp>
        <p:nvSpPr>
          <p:cNvPr id="18" name="Text 16"/>
          <p:cNvSpPr/>
          <p:nvPr/>
        </p:nvSpPr>
        <p:spPr>
          <a:xfrm>
            <a:off x="1418511" y="6103382"/>
            <a:ext cx="3310414" cy="413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4. Broken Circuit 7</a:t>
            </a:r>
            <a:endParaRPr lang="en-US" sz="2600" dirty="0"/>
          </a:p>
        </p:txBody>
      </p:sp>
      <p:sp>
        <p:nvSpPr>
          <p:cNvPr id="19" name="Text 17"/>
          <p:cNvSpPr/>
          <p:nvPr/>
        </p:nvSpPr>
        <p:spPr>
          <a:xfrm>
            <a:off x="1418511" y="6685955"/>
            <a:ext cx="5436513" cy="450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Rating: 5.0 | Genre: Action</a:t>
            </a:r>
            <a:endParaRPr lang="en-US" sz="2200" dirty="0"/>
          </a:p>
        </p:txBody>
      </p:sp>
      <p:sp>
        <p:nvSpPr>
          <p:cNvPr id="20" name="Shape 18"/>
          <p:cNvSpPr/>
          <p:nvPr/>
        </p:nvSpPr>
        <p:spPr>
          <a:xfrm>
            <a:off x="7455813" y="5783937"/>
            <a:ext cx="6189702" cy="1671518"/>
          </a:xfrm>
          <a:prstGeom prst="roundRect">
            <a:avLst>
              <a:gd name="adj" fmla="val 10941"/>
            </a:avLst>
          </a:prstGeom>
          <a:solidFill>
            <a:srgbClr val="FEF5E7"/>
          </a:solidFill>
          <a:ln w="38100">
            <a:solidFill>
              <a:srgbClr val="D9CDBA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7417713" y="5783937"/>
            <a:ext cx="152400" cy="1671518"/>
          </a:xfrm>
          <a:prstGeom prst="roundRect">
            <a:avLst>
              <a:gd name="adj" fmla="val 27696"/>
            </a:avLst>
          </a:prstGeom>
          <a:solidFill>
            <a:srgbClr val="38512F"/>
          </a:solidFill>
          <a:ln/>
        </p:spPr>
      </p:sp>
      <p:sp>
        <p:nvSpPr>
          <p:cNvPr id="22" name="Text 20"/>
          <p:cNvSpPr/>
          <p:nvPr/>
        </p:nvSpPr>
        <p:spPr>
          <a:xfrm>
            <a:off x="7889558" y="6103382"/>
            <a:ext cx="3310414" cy="413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600" dirty="0">
                <a:solidFill>
                  <a:srgbClr val="3A3630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5. Wanderlust 3</a:t>
            </a:r>
            <a:endParaRPr lang="en-US" sz="2600" dirty="0"/>
          </a:p>
        </p:txBody>
      </p:sp>
      <p:sp>
        <p:nvSpPr>
          <p:cNvPr id="23" name="Text 21"/>
          <p:cNvSpPr/>
          <p:nvPr/>
        </p:nvSpPr>
        <p:spPr>
          <a:xfrm>
            <a:off x="7889558" y="6685955"/>
            <a:ext cx="5436513" cy="4500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Rating: 8.9 | Genre: Comedy</a:t>
            </a:r>
            <a:endParaRPr lang="en-US"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0243" y="3033713"/>
            <a:ext cx="6657737" cy="832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550"/>
              </a:lnSpc>
              <a:buNone/>
            </a:pPr>
            <a:r>
              <a:rPr lang="en-US" sz="5200" dirty="0">
                <a:solidFill>
                  <a:srgbClr val="38512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Thank You!</a:t>
            </a:r>
            <a:endParaRPr lang="en-US" sz="5200" dirty="0"/>
          </a:p>
        </p:txBody>
      </p:sp>
      <p:sp>
        <p:nvSpPr>
          <p:cNvPr id="4" name="Text 1"/>
          <p:cNvSpPr/>
          <p:nvPr/>
        </p:nvSpPr>
        <p:spPr>
          <a:xfrm>
            <a:off x="990243" y="4290298"/>
            <a:ext cx="7163514" cy="9055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3A363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Thank you for your time and attention. We hope this presentation offered valuable insights into movie ratings. </a:t>
            </a:r>
            <a:endParaRPr 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2025-07-27T08:02:24Z</dcterms:created>
  <dcterms:modified xsi:type="dcterms:W3CDTF">2025-07-27T08:02:24Z</dcterms:modified>
</cp:coreProperties>
</file>